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905" r:id="rId1"/>
  </p:sldMasterIdLst>
  <p:notesMasterIdLst>
    <p:notesMasterId r:id="rId16"/>
  </p:notesMasterIdLst>
  <p:sldIdLst>
    <p:sldId id="256" r:id="rId2"/>
    <p:sldId id="276" r:id="rId3"/>
    <p:sldId id="283" r:id="rId4"/>
    <p:sldId id="284" r:id="rId5"/>
    <p:sldId id="294" r:id="rId6"/>
    <p:sldId id="285" r:id="rId7"/>
    <p:sldId id="295" r:id="rId8"/>
    <p:sldId id="288" r:id="rId9"/>
    <p:sldId id="296" r:id="rId10"/>
    <p:sldId id="289" r:id="rId11"/>
    <p:sldId id="290" r:id="rId12"/>
    <p:sldId id="291" r:id="rId13"/>
    <p:sldId id="292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75"/>
      <c:rotY val="33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Women In the CJS</c:v>
                </c:pt>
              </c:strCache>
            </c:strRef>
          </c:tx>
          <c:spPr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c:spPr>
          <c:explosion val="11"/>
          <c:dPt>
            <c:idx val="0"/>
            <c:bubble3D val="0"/>
            <c:spPr>
              <a:solidFill>
                <a:schemeClr val="accent2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2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sp3d contourW="1905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Employees</c:v>
                </c:pt>
                <c:pt idx="1">
                  <c:v>Offenders</c:v>
                </c:pt>
                <c:pt idx="2">
                  <c:v>Victims of Crime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46</c:v>
                </c:pt>
                <c:pt idx="1">
                  <c:v>8</c:v>
                </c:pt>
                <c:pt idx="2">
                  <c:v>46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pattFill prst="pct5">
          <a:fgClr>
            <a:schemeClr val="tx1">
              <a:lumMod val="65000"/>
              <a:lumOff val="35000"/>
            </a:schemeClr>
          </a:fgClr>
          <a:bgClr>
            <a:schemeClr val="bg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iagBrick">
      <a:fgClr>
        <a:schemeClr val="accent2">
          <a:lumMod val="60000"/>
          <a:lumOff val="40000"/>
        </a:schemeClr>
      </a:fgClr>
      <a:bgClr>
        <a:schemeClr val="bg1"/>
      </a:bgClr>
    </a:pattFill>
    <a:ln>
      <a:noFill/>
    </a:ln>
    <a:effectLst>
      <a:glow rad="127000">
        <a:srgbClr val="00B050"/>
      </a:glo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E4C8E-24FE-4C3C-93BC-8B2EA33C668B}" type="datetimeFigureOut">
              <a:rPr lang="en-ZA" smtClean="0"/>
              <a:t>2020/01/06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24D1D-8B32-4D63-937F-16D43C5436B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013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D2C77E-DE7B-4BD4-BC47-03478529F104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052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F256-2A4E-405D-92C4-3AC976F026FB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201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E8E2005-24BE-4497-8FB8-7456BD8F851F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607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F0DB-C5D0-48D9-8C12-7389272F3FC2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81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B3FFB8-0F66-4B4B-A5CC-1AECAB8D7F3A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42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E376-DCD2-4122-8395-BE579C172CFF}" type="datetime1">
              <a:rPr lang="en-ZA" smtClean="0"/>
              <a:t>2020/01/06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52736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13CF-1056-4F19-8B56-249AEFD8F133}" type="datetime1">
              <a:rPr lang="en-ZA" smtClean="0"/>
              <a:t>2020/01/06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93828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B603-3668-4B29-A725-09B028C03C25}" type="datetime1">
              <a:rPr lang="en-ZA" smtClean="0"/>
              <a:t>2020/01/06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787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E192-7E2D-4B7E-AA8F-4E985D8C7121}" type="datetime1">
              <a:rPr lang="en-ZA" smtClean="0"/>
              <a:t>2020/01/06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6704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3CBAE33-143B-47F8-B3C7-F50455830D31}" type="datetime1">
              <a:rPr lang="en-ZA" smtClean="0"/>
              <a:t>2020/01/06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2830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5D78-6353-4936-8F2D-085560FA9F3B}" type="datetime1">
              <a:rPr lang="en-ZA" smtClean="0"/>
              <a:t>2020/01/06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333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6CC35BE-A084-4D7F-991B-E22C1CEBACD8}" type="datetime1">
              <a:rPr lang="en-ZA" smtClean="0"/>
              <a:t>2020/01/06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ZA" smtClean="0"/>
              <a:t>Saunders,  Lewis and Thornhill, ( 2012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483F87B-6B0A-4C24-8BD7-F583201CCD2B}" type="slidenum">
              <a:rPr lang="en-ZA" smtClean="0"/>
              <a:t>‹#›</a:t>
            </a:fld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88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s.sagepub.com/en-us/nam/women-gender-and-crime/book244809" TargetMode="External"/><Relationship Id="rId2" Type="http://schemas.openxmlformats.org/officeDocument/2006/relationships/hyperlink" Target="file:///C:\Users\Ngairo\Desktop\Semester%20IICIC812S\%0dhttps:\www.mdrc.org\publication\...gender-responsive-principles-practice\file-full%0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odc.org/documents/justice-and-prison-reform/women_and_imprisonment_-_2nd_edition.pdf" TargetMode="External"/><Relationship Id="rId4" Type="http://schemas.openxmlformats.org/officeDocument/2006/relationships/hyperlink" Target="https://www.mdrc.org/sites/default/files/PACE_brief_March2017_web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1" y="610862"/>
            <a:ext cx="9443992" cy="2060620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/>
            </a:r>
            <a:br>
              <a:rPr lang="en-ZA" dirty="0" smtClean="0"/>
            </a:br>
            <a:r>
              <a:rPr lang="en-ZA" dirty="0"/>
              <a:t/>
            </a:r>
            <a:br>
              <a:rPr lang="en-ZA" dirty="0"/>
            </a:br>
            <a:r>
              <a:rPr lang="en-ZA" dirty="0" smtClean="0"/>
              <a:t>Theme: </a:t>
            </a:r>
            <a:br>
              <a:rPr lang="en-ZA" dirty="0" smtClean="0"/>
            </a:br>
            <a:r>
              <a:rPr lang="en-ZA" dirty="0" smtClean="0"/>
              <a:t>Women in the Criminal Justice System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309870"/>
            <a:ext cx="8915399" cy="2641941"/>
          </a:xfrm>
        </p:spPr>
        <p:txBody>
          <a:bodyPr>
            <a:normAutofit/>
          </a:bodyPr>
          <a:lstStyle/>
          <a:p>
            <a:pPr algn="ctr"/>
            <a:r>
              <a:rPr lang="en-ZA" sz="2800" dirty="0" smtClean="0"/>
              <a:t>Topic: Women as an offender in the CJS</a:t>
            </a:r>
          </a:p>
          <a:p>
            <a:pPr algn="ctr"/>
            <a:r>
              <a:rPr lang="en-ZA" sz="2800" dirty="0" smtClean="0"/>
              <a:t>CIC812S_Ngairo FN_ </a:t>
            </a:r>
            <a:r>
              <a:rPr lang="en-ZA" sz="2800" dirty="0" smtClean="0"/>
              <a:t>201068699_A1-A5</a:t>
            </a:r>
          </a:p>
          <a:p>
            <a:pPr algn="ctr"/>
            <a:r>
              <a:rPr lang="en-ZA" sz="2800" dirty="0" smtClean="0"/>
              <a:t>Lecturer: Dr HJ Bruyns</a:t>
            </a:r>
          </a:p>
          <a:p>
            <a:pPr algn="ctr"/>
            <a:r>
              <a:rPr lang="en-ZA" sz="2800" dirty="0" smtClean="0"/>
              <a:t>Date  20 /10 2019</a:t>
            </a:r>
            <a:endParaRPr lang="en-ZA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Welcome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86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557109"/>
            <a:ext cx="9601196" cy="901522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Long-terms implications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2009104"/>
            <a:ext cx="11144004" cy="4848896"/>
          </a:xfrm>
        </p:spPr>
        <p:txBody>
          <a:bodyPr>
            <a:normAutofit/>
          </a:bodyPr>
          <a:lstStyle/>
          <a:p>
            <a:pPr algn="just"/>
            <a:r>
              <a:rPr lang="en-ZA" sz="2400" dirty="0" smtClean="0"/>
              <a:t>Vulnerability- prevention of new incidents – psychological effects</a:t>
            </a:r>
          </a:p>
          <a:p>
            <a:pPr algn="just"/>
            <a:r>
              <a:rPr lang="en-ZA" sz="2400" dirty="0" smtClean="0"/>
              <a:t>Victimisation - prevention of further victimisation – recidivism and incidents</a:t>
            </a:r>
          </a:p>
          <a:p>
            <a:pPr algn="just"/>
            <a:r>
              <a:rPr lang="en-ZA" sz="2400" dirty="0" smtClean="0"/>
              <a:t>Criminalisation- prevention of long-terms imprisonment - stigmatisation	</a:t>
            </a:r>
          </a:p>
          <a:p>
            <a:pPr algn="just"/>
            <a:r>
              <a:rPr lang="en-ZA" sz="2400" dirty="0" smtClean="0"/>
              <a:t>Women as Mothers – protection of offspring, preservation of relationships and rights-</a:t>
            </a:r>
          </a:p>
          <a:p>
            <a:pPr algn="just"/>
            <a:r>
              <a:rPr lang="en-ZA" sz="2400" dirty="0"/>
              <a:t>Health Care </a:t>
            </a:r>
            <a:r>
              <a:rPr lang="en-ZA" sz="2400" dirty="0" smtClean="0"/>
              <a:t>Service- addressing past condition and preventing reoccurring of new – death or disability</a:t>
            </a:r>
            <a:endParaRPr lang="en-ZA" sz="2400" dirty="0"/>
          </a:p>
          <a:p>
            <a:pPr algn="just"/>
            <a:r>
              <a:rPr lang="en-ZA" sz="2400" dirty="0"/>
              <a:t>Rules and </a:t>
            </a:r>
            <a:r>
              <a:rPr lang="en-ZA" sz="2400" dirty="0" smtClean="0"/>
              <a:t>Regulation- protecting the rights and preserving order - lawsuits</a:t>
            </a:r>
            <a:endParaRPr lang="en-ZA" sz="2400" dirty="0"/>
          </a:p>
          <a:p>
            <a:pPr algn="just"/>
            <a:r>
              <a:rPr lang="en-ZA" sz="2400" dirty="0"/>
              <a:t>Gender-Responsive </a:t>
            </a:r>
            <a:r>
              <a:rPr lang="en-ZA" sz="2400" dirty="0" smtClean="0"/>
              <a:t>Programs- addressing specific need and avoid systematic provision- recidivism.</a:t>
            </a:r>
            <a:endParaRPr lang="en-ZA" sz="2400" dirty="0"/>
          </a:p>
          <a:p>
            <a:pPr marL="0" indent="0" algn="just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99314" y="6104586"/>
            <a:ext cx="5497283" cy="412124"/>
          </a:xfrm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Bloom, Owen &amp;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Covington ( 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2003, p.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8)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696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766" y="643944"/>
            <a:ext cx="9601196" cy="785611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Operational impacts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3" y="2009104"/>
            <a:ext cx="9994006" cy="4250028"/>
          </a:xfrm>
        </p:spPr>
        <p:txBody>
          <a:bodyPr>
            <a:normAutofit/>
          </a:bodyPr>
          <a:lstStyle/>
          <a:p>
            <a:r>
              <a:rPr lang="en-ZA" sz="2400" dirty="0" smtClean="0"/>
              <a:t>Vulnerability -  prevention of further abuse to prevent bad publicity and lawsuits</a:t>
            </a:r>
            <a:endParaRPr lang="en-ZA" sz="2400" dirty="0"/>
          </a:p>
          <a:p>
            <a:r>
              <a:rPr lang="en-ZA" sz="2400" dirty="0" smtClean="0"/>
              <a:t>Victimisation - use of discretion power </a:t>
            </a:r>
            <a:endParaRPr lang="en-ZA" sz="2400" dirty="0"/>
          </a:p>
          <a:p>
            <a:r>
              <a:rPr lang="en-ZA" sz="2400" dirty="0" smtClean="0"/>
              <a:t>Criminalisation - application of diversion irrespective of policies in place.</a:t>
            </a:r>
            <a:endParaRPr lang="en-ZA" sz="2400" dirty="0"/>
          </a:p>
          <a:p>
            <a:r>
              <a:rPr lang="en-ZA" sz="2400" dirty="0" smtClean="0"/>
              <a:t>Women </a:t>
            </a:r>
            <a:r>
              <a:rPr lang="en-ZA" sz="2400" dirty="0"/>
              <a:t>as </a:t>
            </a:r>
            <a:r>
              <a:rPr lang="en-ZA" sz="2400" dirty="0" smtClean="0"/>
              <a:t>mothers </a:t>
            </a:r>
            <a:r>
              <a:rPr lang="en-ZA" sz="2400" dirty="0"/>
              <a:t>and t</a:t>
            </a:r>
            <a:r>
              <a:rPr lang="en-ZA" sz="2400" dirty="0" smtClean="0"/>
              <a:t>reatments – provision of pre and post natal care to prevent poor development and family ties preservation.</a:t>
            </a:r>
            <a:r>
              <a:rPr lang="en-ZA" sz="2400" dirty="0"/>
              <a:t>	</a:t>
            </a:r>
          </a:p>
          <a:p>
            <a:r>
              <a:rPr lang="en-ZA" sz="2400" dirty="0" smtClean="0"/>
              <a:t>Infrastructure</a:t>
            </a:r>
            <a:r>
              <a:rPr lang="en-ZA" sz="2400" dirty="0"/>
              <a:t>, Policies and </a:t>
            </a:r>
            <a:r>
              <a:rPr lang="en-ZA" sz="2400" dirty="0" smtClean="0"/>
              <a:t>Regulations-  Proper units provisions; discretion in policies application and rules. Example searching policy; prison labour policy and etc</a:t>
            </a:r>
            <a:r>
              <a:rPr lang="en-ZA" sz="2400" dirty="0"/>
              <a:t>.</a:t>
            </a:r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66971" y="6444343"/>
            <a:ext cx="4142240" cy="394338"/>
          </a:xfrm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UNODC (2014, pp. 7-15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20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42" y="235157"/>
            <a:ext cx="9601196" cy="1303867"/>
          </a:xfrm>
        </p:spPr>
        <p:txBody>
          <a:bodyPr/>
          <a:lstStyle/>
          <a:p>
            <a:pPr algn="ctr"/>
            <a:r>
              <a:rPr lang="en-ZA" dirty="0"/>
              <a:t>Strategic intents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048" y="2047740"/>
            <a:ext cx="10705564" cy="4088067"/>
          </a:xfrm>
        </p:spPr>
        <p:txBody>
          <a:bodyPr>
            <a:noAutofit/>
          </a:bodyPr>
          <a:lstStyle/>
          <a:p>
            <a:r>
              <a:rPr lang="en-ZA" sz="2400" dirty="0" smtClean="0"/>
              <a:t>Vulnerability </a:t>
            </a:r>
            <a:r>
              <a:rPr lang="en-ZA" sz="2400" dirty="0"/>
              <a:t>(economic, abuse and treatment); </a:t>
            </a:r>
            <a:endParaRPr lang="en-ZA" sz="2400" dirty="0" smtClean="0"/>
          </a:p>
          <a:p>
            <a:r>
              <a:rPr lang="en-ZA" sz="2400" dirty="0"/>
              <a:t>V</a:t>
            </a:r>
            <a:r>
              <a:rPr lang="en-ZA" sz="2400" dirty="0" smtClean="0"/>
              <a:t>ictimisation </a:t>
            </a:r>
            <a:r>
              <a:rPr lang="en-ZA" sz="2400" dirty="0"/>
              <a:t>(systematic, supervision, trauma); </a:t>
            </a:r>
            <a:endParaRPr lang="en-ZA" sz="2400" dirty="0" smtClean="0"/>
          </a:p>
          <a:p>
            <a:r>
              <a:rPr lang="en-ZA" sz="2400" dirty="0"/>
              <a:t>C</a:t>
            </a:r>
            <a:r>
              <a:rPr lang="en-ZA" sz="2400" dirty="0" smtClean="0"/>
              <a:t>riminalisation </a:t>
            </a:r>
            <a:r>
              <a:rPr lang="en-ZA" sz="2400" dirty="0"/>
              <a:t>(investigation, sentencing &amp; security-level); </a:t>
            </a:r>
            <a:endParaRPr lang="en-ZA" sz="2400" dirty="0" smtClean="0"/>
          </a:p>
          <a:p>
            <a:r>
              <a:rPr lang="en-ZA" sz="2400" dirty="0"/>
              <a:t>M</a:t>
            </a:r>
            <a:r>
              <a:rPr lang="en-ZA" sz="2400" dirty="0" smtClean="0"/>
              <a:t>otherly </a:t>
            </a:r>
            <a:r>
              <a:rPr lang="en-ZA" sz="2400" dirty="0"/>
              <a:t>position (visitation &amp; baby`s needs</a:t>
            </a:r>
            <a:r>
              <a:rPr lang="en-ZA" sz="2400" dirty="0" smtClean="0"/>
              <a:t>);</a:t>
            </a:r>
          </a:p>
          <a:p>
            <a:r>
              <a:rPr lang="en-ZA" sz="2400" dirty="0" smtClean="0"/>
              <a:t> Infrastructure </a:t>
            </a:r>
            <a:r>
              <a:rPr lang="en-ZA" sz="2400" dirty="0"/>
              <a:t>(male`s wings or units</a:t>
            </a:r>
            <a:r>
              <a:rPr lang="en-ZA" sz="2400" dirty="0" smtClean="0"/>
              <a:t>),</a:t>
            </a:r>
          </a:p>
          <a:p>
            <a:r>
              <a:rPr lang="en-ZA" sz="2400" dirty="0" smtClean="0"/>
              <a:t> Rules (searching </a:t>
            </a:r>
            <a:r>
              <a:rPr lang="en-ZA" sz="2400" dirty="0"/>
              <a:t>&amp; contact-visitation and supervision</a:t>
            </a:r>
            <a:r>
              <a:rPr lang="en-ZA" sz="2400" dirty="0" smtClean="0"/>
              <a:t>);</a:t>
            </a:r>
          </a:p>
          <a:p>
            <a:r>
              <a:rPr lang="en-ZA" sz="2400" dirty="0" smtClean="0"/>
              <a:t> </a:t>
            </a:r>
            <a:r>
              <a:rPr lang="en-ZA" sz="2400" dirty="0"/>
              <a:t>and </a:t>
            </a:r>
            <a:r>
              <a:rPr lang="en-ZA" sz="2400" dirty="0" smtClean="0"/>
              <a:t>Regulations </a:t>
            </a:r>
            <a:r>
              <a:rPr lang="en-ZA" sz="2400" dirty="0"/>
              <a:t>(classification &amp; assessment); </a:t>
            </a:r>
            <a:endParaRPr lang="en-ZA" sz="2400" dirty="0" smtClean="0"/>
          </a:p>
          <a:p>
            <a:r>
              <a:rPr lang="en-ZA" sz="2400" dirty="0" smtClean="0"/>
              <a:t>and Treatment </a:t>
            </a:r>
            <a:r>
              <a:rPr lang="en-ZA" sz="2400" dirty="0"/>
              <a:t>programs (health-care, rehabilitation and recently programs).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75086" y="6135808"/>
            <a:ext cx="6066970" cy="365125"/>
          </a:xfrm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UNODC, 2014, p. 25; Trickson &amp; Bright, 2017, p. 3; Atkin-Plunk &amp; Armstrong, 2018, p. 1; Mallicoat, 2019, p. 2</a:t>
            </a:r>
          </a:p>
        </p:txBody>
      </p:sp>
    </p:spTree>
    <p:extLst>
      <p:ext uri="{BB962C8B-B14F-4D97-AF65-F5344CB8AC3E}">
        <p14:creationId xmlns:p14="http://schemas.microsoft.com/office/powerpoint/2010/main" val="194998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682580"/>
            <a:ext cx="9601196" cy="759855"/>
          </a:xfrm>
        </p:spPr>
        <p:txBody>
          <a:bodyPr>
            <a:normAutofit/>
          </a:bodyPr>
          <a:lstStyle/>
          <a:p>
            <a:pPr algn="ctr"/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44709"/>
            <a:ext cx="10590212" cy="4739425"/>
          </a:xfrm>
        </p:spPr>
        <p:txBody>
          <a:bodyPr>
            <a:normAutofit/>
          </a:bodyPr>
          <a:lstStyle/>
          <a:p>
            <a:r>
              <a:rPr lang="en-ZA" sz="2400" dirty="0" smtClean="0"/>
              <a:t>The CJS around the globe and the NCJS is indeed a male dominants.</a:t>
            </a:r>
          </a:p>
          <a:p>
            <a:r>
              <a:rPr lang="en-ZA" sz="2400" dirty="0" smtClean="0"/>
              <a:t>Women in the system is a reality and a need to be embraced not a problem.</a:t>
            </a:r>
          </a:p>
          <a:p>
            <a:r>
              <a:rPr lang="en-ZA" sz="2400" dirty="0" smtClean="0"/>
              <a:t>Individuals in management especially for female as offenders need special training and empowerment to implement the needed change.</a:t>
            </a:r>
          </a:p>
          <a:p>
            <a:r>
              <a:rPr lang="en-ZA" sz="2400" dirty="0" smtClean="0"/>
              <a:t>Female offender need a gender responsive treatment and not what is available in the system.</a:t>
            </a:r>
          </a:p>
          <a:p>
            <a:r>
              <a:rPr lang="en-ZA" sz="2400" dirty="0" smtClean="0"/>
              <a:t>Evidence based practices should be welcomed and not be treated with hostility.</a:t>
            </a:r>
          </a:p>
          <a:p>
            <a:r>
              <a:rPr lang="en-ZA" sz="2400" dirty="0" smtClean="0"/>
              <a:t>Women take a lead to celebrates the change by becoming change agents.</a:t>
            </a:r>
            <a:endParaRPr lang="en-Z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8963" y="6520695"/>
            <a:ext cx="6917210" cy="326877"/>
          </a:xfrm>
        </p:spPr>
        <p:txBody>
          <a:bodyPr/>
          <a:lstStyle/>
          <a:p>
            <a:r>
              <a:rPr lang="en-ZA" dirty="0" smtClean="0"/>
              <a:t>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author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16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8" y="1249251"/>
            <a:ext cx="10461423" cy="4661971"/>
          </a:xfrm>
        </p:spPr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52978" y="6146411"/>
            <a:ext cx="7305900" cy="176786"/>
          </a:xfrm>
        </p:spPr>
        <p:txBody>
          <a:bodyPr/>
          <a:lstStyle/>
          <a:p>
            <a:r>
              <a:rPr lang="en-ZA" dirty="0" smtClean="0"/>
              <a:t>List of references</a:t>
            </a:r>
            <a:endParaRPr lang="en-ZA" dirty="0"/>
          </a:p>
        </p:txBody>
      </p:sp>
      <p:sp>
        <p:nvSpPr>
          <p:cNvPr id="5" name="Rectangle 4"/>
          <p:cNvSpPr/>
          <p:nvPr/>
        </p:nvSpPr>
        <p:spPr>
          <a:xfrm>
            <a:off x="502275" y="2137621"/>
            <a:ext cx="11002336" cy="4539704"/>
          </a:xfrm>
          <a:prstGeom prst="rect">
            <a:avLst/>
          </a:prstGeom>
          <a:pattFill prst="pct5">
            <a:fgClr>
              <a:schemeClr val="tx1">
                <a:lumMod val="65000"/>
                <a:lumOff val="3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Bloom, B.E., Owen, B., &amp; Covington, S.S. (2003) Gender-Responsive Strategies: Research, Practice, and Guiding Principles for Women Offenders. National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Institute of 	Corrections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U.S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Justice. Retrieved on 02/08/2019 from </a:t>
            </a:r>
            <a:r>
              <a:rPr lang="en-ZA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https://www.mdrc.org/publication/...</a:t>
            </a:r>
            <a:r>
              <a:rPr lang="en-ZA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gender-responsive-principles-	practice/file-full</a:t>
            </a:r>
            <a:endParaRPr lang="en-Z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Mallicoat, S. (2019). Women, gender and crime: Core concepts. Sage Publication, Inc. Retrieved on 28/07/2019 from </a:t>
            </a:r>
            <a:r>
              <a:rPr lang="en-ZA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us.sagepub.com/</a:t>
            </a:r>
            <a:r>
              <a:rPr lang="en-ZA" sz="1200" u="sng" dirty="0" err="1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en</a:t>
            </a:r>
            <a:r>
              <a:rPr lang="en-ZA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-us/</a:t>
            </a:r>
            <a:r>
              <a:rPr lang="en-ZA" sz="1200" u="sng" dirty="0" err="1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nam</a:t>
            </a:r>
            <a:r>
              <a:rPr lang="en-ZA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/women-gender-	and-	crime/book244809</a:t>
            </a:r>
            <a:endParaRPr lang="en-ZA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Trickson, L., &amp; Bright, C.L. (2017) Bringing Gender-Responsive Principles into Practice: Evidence from the Evaluation of PACE Centre for Girls. MDRC Research Brief.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Retrieved 	on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02/08/2019 from </a:t>
            </a:r>
            <a:r>
              <a:rPr lang="en-ZA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ZA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www.mdrc.org/sites/default/files/PACE_brief_March2017_web.pdf</a:t>
            </a:r>
            <a:endParaRPr lang="en-ZA" sz="12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UNODC, (2014). Handbook on Women and Imprisonment: 2nd edition, with reference to the United Nations Rules for the Treatment of Women Prisoners and 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	custodial 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Measures for Women Offenders (The Bangkok Rules): CRIMINAL JUSTICE HANDBOOK SERIES. Retrieved on 13 /08/2019 from 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://www.unodc.org/documents/justice-and-prison-reform/women_and_imprisonment_-_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2nd_edition.pdf</a:t>
            </a:r>
            <a:endParaRPr lang="en-ZA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Wolfenden, S. (2015) Female Offenders VS Male offenders: How does the experience of female offenders differ from male offenders and what does this mean for 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 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Justice 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 Retrieved on 02/08/2019 from: </a:t>
            </a:r>
            <a:r>
              <a:rPr lang="en-ZA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en-ZA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://www.academia.edu/.../FEMALE_OFFENDERS_VS_MALE_OFFENDERS_How_Do...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ZA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Z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5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>
                <a:latin typeface="Berlin Sans FB" panose="020E0602020502020306" pitchFamily="34" charset="0"/>
              </a:rPr>
              <a:t>Outline</a:t>
            </a:r>
            <a:endParaRPr lang="en-ZA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71" y="1904999"/>
            <a:ext cx="11228841" cy="4953001"/>
          </a:xfrm>
        </p:spPr>
        <p:txBody>
          <a:bodyPr>
            <a:noAutofit/>
          </a:bodyPr>
          <a:lstStyle/>
          <a:p>
            <a:r>
              <a:rPr lang="en-ZA" sz="2000" dirty="0" smtClean="0">
                <a:latin typeface="+mj-lt"/>
              </a:rPr>
              <a:t>Introduction</a:t>
            </a:r>
          </a:p>
          <a:p>
            <a:r>
              <a:rPr lang="en-ZA" sz="2000" dirty="0" smtClean="0">
                <a:latin typeface="+mj-lt"/>
              </a:rPr>
              <a:t>Historically background</a:t>
            </a:r>
          </a:p>
          <a:p>
            <a:r>
              <a:rPr lang="en-ZA" sz="2000" dirty="0" smtClean="0">
                <a:latin typeface="+mj-lt"/>
              </a:rPr>
              <a:t>Profiles of women as offenders</a:t>
            </a:r>
          </a:p>
          <a:p>
            <a:r>
              <a:rPr lang="en-ZA" sz="2000" dirty="0" smtClean="0">
                <a:latin typeface="+mj-lt"/>
              </a:rPr>
              <a:t>Legal Framework </a:t>
            </a:r>
          </a:p>
          <a:p>
            <a:r>
              <a:rPr lang="en-ZA" sz="2000" dirty="0" smtClean="0">
                <a:latin typeface="+mj-lt"/>
              </a:rPr>
              <a:t>Implication in terms of effects CJS</a:t>
            </a:r>
          </a:p>
          <a:p>
            <a:r>
              <a:rPr lang="en-ZA" sz="2000" dirty="0">
                <a:latin typeface="+mj-lt"/>
              </a:rPr>
              <a:t>I</a:t>
            </a:r>
            <a:r>
              <a:rPr lang="en-ZA" sz="2000" dirty="0" smtClean="0">
                <a:latin typeface="+mj-lt"/>
              </a:rPr>
              <a:t>ssues emerged as a key of concern</a:t>
            </a:r>
          </a:p>
          <a:p>
            <a:r>
              <a:rPr lang="en-ZA" sz="2000" dirty="0" smtClean="0">
                <a:latin typeface="+mj-lt"/>
              </a:rPr>
              <a:t>Long-terms implications</a:t>
            </a:r>
          </a:p>
          <a:p>
            <a:r>
              <a:rPr lang="en-ZA" sz="2000" dirty="0" smtClean="0">
                <a:latin typeface="+mj-lt"/>
              </a:rPr>
              <a:t>Operational impacts</a:t>
            </a:r>
          </a:p>
          <a:p>
            <a:r>
              <a:rPr lang="en-ZA" sz="2000" dirty="0" smtClean="0">
                <a:latin typeface="+mj-lt"/>
              </a:rPr>
              <a:t>Strategic intents to bring the desired change.</a:t>
            </a:r>
          </a:p>
          <a:p>
            <a:r>
              <a:rPr lang="en-ZA" sz="2000" dirty="0" smtClean="0">
                <a:latin typeface="+mj-lt"/>
              </a:rPr>
              <a:t>Conclusion</a:t>
            </a:r>
          </a:p>
          <a:p>
            <a:r>
              <a:rPr lang="en-ZA" sz="2000" dirty="0" smtClean="0">
                <a:latin typeface="+mj-lt"/>
              </a:rPr>
              <a:t>References</a:t>
            </a:r>
            <a:endParaRPr lang="en-ZA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811657" y="6372725"/>
            <a:ext cx="2026516" cy="365125"/>
          </a:xfrm>
        </p:spPr>
        <p:txBody>
          <a:bodyPr/>
          <a:lstStyle/>
          <a:p>
            <a:r>
              <a:rPr lang="en-ZA" dirty="0" smtClean="0"/>
              <a:t>Outline per course pack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2794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8941"/>
            <a:ext cx="8911687" cy="1363387"/>
          </a:xfrm>
        </p:spPr>
        <p:txBody>
          <a:bodyPr>
            <a:normAutofit/>
          </a:bodyPr>
          <a:lstStyle/>
          <a:p>
            <a:pPr algn="ctr"/>
            <a:r>
              <a:rPr lang="en-ZA" dirty="0" smtClean="0"/>
              <a:t>Introduction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854557"/>
            <a:ext cx="10564454" cy="1236373"/>
          </a:xfrm>
        </p:spPr>
        <p:txBody>
          <a:bodyPr/>
          <a:lstStyle/>
          <a:p>
            <a:pPr marL="0" indent="0">
              <a:buNone/>
            </a:pPr>
            <a:r>
              <a:rPr lang="en-ZA" sz="2400" dirty="0" smtClean="0"/>
              <a:t>The Criminal Justice System (CJS) is constitutes of the Police; Courts/Judiciary System and Corrections. The system was designed and intended for men only.</a:t>
            </a:r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50028" y="6465194"/>
            <a:ext cx="7482626" cy="574236"/>
          </a:xfrm>
        </p:spPr>
        <p:txBody>
          <a:bodyPr/>
          <a:lstStyle/>
          <a:p>
            <a:r>
              <a:rPr lang="fr-FR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Robinson &amp; Richardson, 1997, p. </a:t>
            </a:r>
            <a:r>
              <a:rPr lang="fr-FR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54;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Trickson 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&amp; Bright, 2017, p.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1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; 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298714066"/>
              </p:ext>
            </p:extLst>
          </p:nvPr>
        </p:nvGraphicFramePr>
        <p:xfrm>
          <a:off x="450166" y="2768958"/>
          <a:ext cx="10406724" cy="381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67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8253"/>
          </a:xfrm>
        </p:spPr>
        <p:txBody>
          <a:bodyPr>
            <a:normAutofit/>
          </a:bodyPr>
          <a:lstStyle/>
          <a:p>
            <a:r>
              <a:rPr lang="en-ZA" dirty="0" smtClean="0"/>
              <a:t>Historically background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14" y="2047740"/>
            <a:ext cx="10857498" cy="37348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dirty="0" smtClean="0"/>
          </a:p>
          <a:p>
            <a:pPr algn="just"/>
            <a:r>
              <a:rPr lang="en-ZA" sz="2400" dirty="0" smtClean="0"/>
              <a:t>Patriarchy </a:t>
            </a:r>
            <a:r>
              <a:rPr lang="en-ZA" sz="2400" dirty="0"/>
              <a:t>is a familial-social, ideological, political </a:t>
            </a:r>
            <a:r>
              <a:rPr lang="en-ZA" sz="2400" dirty="0" smtClean="0"/>
              <a:t>system </a:t>
            </a:r>
            <a:r>
              <a:rPr lang="en-ZA" sz="2400" dirty="0"/>
              <a:t>in which </a:t>
            </a:r>
            <a:r>
              <a:rPr lang="en-ZA" sz="2400" dirty="0" smtClean="0"/>
              <a:t>men </a:t>
            </a:r>
            <a:r>
              <a:rPr lang="en-ZA" sz="2400" dirty="0"/>
              <a:t>by force, direct pressure or through ritual, </a:t>
            </a:r>
            <a:r>
              <a:rPr lang="en-ZA" sz="2400" dirty="0" smtClean="0"/>
              <a:t>law </a:t>
            </a:r>
            <a:r>
              <a:rPr lang="en-ZA" sz="2400" dirty="0"/>
              <a:t>and language, </a:t>
            </a:r>
            <a:r>
              <a:rPr lang="en-ZA" sz="2400" dirty="0" smtClean="0"/>
              <a:t>customs</a:t>
            </a:r>
            <a:r>
              <a:rPr lang="en-ZA" sz="2400" dirty="0"/>
              <a:t>, etiquette, education and the </a:t>
            </a:r>
            <a:r>
              <a:rPr lang="en-ZA" sz="2400" dirty="0" smtClean="0"/>
              <a:t>division </a:t>
            </a:r>
            <a:r>
              <a:rPr lang="en-ZA" sz="2400" dirty="0"/>
              <a:t>of labour, </a:t>
            </a:r>
            <a:r>
              <a:rPr lang="en-ZA" sz="2400" dirty="0" smtClean="0"/>
              <a:t>determine </a:t>
            </a:r>
            <a:r>
              <a:rPr lang="en-ZA" sz="2400" dirty="0"/>
              <a:t>what part women shall or shall </a:t>
            </a:r>
            <a:r>
              <a:rPr lang="en-ZA" sz="2400" dirty="0" smtClean="0"/>
              <a:t>not play </a:t>
            </a:r>
            <a:r>
              <a:rPr lang="en-ZA" sz="2400" dirty="0"/>
              <a:t>and in which </a:t>
            </a:r>
            <a:r>
              <a:rPr lang="en-ZA" sz="2400" dirty="0" smtClean="0"/>
              <a:t>the </a:t>
            </a:r>
            <a:r>
              <a:rPr lang="en-ZA" sz="2400" dirty="0"/>
              <a:t>female is everywhere subsumed under the </a:t>
            </a:r>
            <a:r>
              <a:rPr lang="en-ZA" sz="2400" dirty="0" smtClean="0"/>
              <a:t>male</a:t>
            </a:r>
            <a:r>
              <a:rPr lang="en-ZA" sz="2400" dirty="0"/>
              <a:t>. This does not </a:t>
            </a:r>
            <a:r>
              <a:rPr lang="en-ZA" sz="2400" dirty="0" smtClean="0"/>
              <a:t>necessarily </a:t>
            </a:r>
            <a:r>
              <a:rPr lang="en-ZA" sz="2400" dirty="0"/>
              <a:t>imply that no woman has power </a:t>
            </a:r>
            <a:r>
              <a:rPr lang="en-ZA" sz="2400" dirty="0" smtClean="0"/>
              <a:t>or </a:t>
            </a:r>
            <a:r>
              <a:rPr lang="en-ZA" sz="2400" dirty="0"/>
              <a:t>that all women in a </a:t>
            </a:r>
            <a:r>
              <a:rPr lang="en-ZA" sz="2400" dirty="0" smtClean="0"/>
              <a:t>	given </a:t>
            </a:r>
            <a:r>
              <a:rPr lang="en-ZA" sz="2400" dirty="0"/>
              <a:t>culture may not have </a:t>
            </a:r>
            <a:r>
              <a:rPr lang="en-ZA" sz="2400" dirty="0" smtClean="0"/>
              <a:t>specific powers. </a:t>
            </a:r>
            <a:endParaRPr lang="en-ZA" sz="2400" dirty="0"/>
          </a:p>
          <a:p>
            <a:pPr algn="just"/>
            <a:r>
              <a:rPr lang="en-ZA" sz="2400" dirty="0" smtClean="0"/>
              <a:t>Statistics- less than eight percentage in prison population around the globe.</a:t>
            </a:r>
            <a:endParaRPr lang="en-Z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114" y="6270170"/>
            <a:ext cx="6917210" cy="587829"/>
          </a:xfrm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Rich </a:t>
            </a:r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(</a:t>
            </a:r>
            <a:r>
              <a:rPr lang="en-ZA" dirty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1977, p. </a:t>
            </a:r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57); </a:t>
            </a:r>
            <a:r>
              <a:rPr lang="en-ZA" dirty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National Statistics</a:t>
            </a:r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,( </a:t>
            </a:r>
            <a:r>
              <a:rPr lang="en-ZA" dirty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2018, p. </a:t>
            </a:r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</a:rPr>
              <a:t>3)</a:t>
            </a:r>
            <a:endParaRPr lang="en-ZA" dirty="0">
              <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935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Profiles of women as offenders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2152356"/>
            <a:ext cx="10998175" cy="4164579"/>
          </a:xfrm>
        </p:spPr>
        <p:txBody>
          <a:bodyPr>
            <a:normAutofit/>
          </a:bodyPr>
          <a:lstStyle/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Women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are either disproportionately women of colour or black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lvl="0" algn="just">
              <a:buClr>
                <a:srgbClr val="353535"/>
              </a:buClr>
            </a:pP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 their 30s, as well as delinquency;</a:t>
            </a: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ikely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to be convicted of a drug-related offences; </a:t>
            </a:r>
            <a:endParaRPr lang="en-ZA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rom dysfunctional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families with criminal records, </a:t>
            </a:r>
            <a:endParaRPr lang="en-ZA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urvived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physical 	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and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sexual abuse as a child and adults; </a:t>
            </a:r>
            <a:endParaRPr lang="en-ZA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robably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with significant 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substance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abuse problems; </a:t>
            </a:r>
            <a:endParaRPr lang="en-ZA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ingle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mothers with minors; </a:t>
            </a:r>
            <a:endParaRPr lang="en-ZA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algn="just">
              <a:buClr>
                <a:srgbClr val="353535"/>
              </a:buClr>
            </a:pP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ith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limited </a:t>
            </a:r>
            <a:r>
              <a:rPr lang="en-ZA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educations </a:t>
            </a:r>
            <a:r>
              <a:rPr lang="en-Z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work history.</a:t>
            </a:r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3837" y="6316935"/>
            <a:ext cx="4404574" cy="436400"/>
          </a:xfrm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8000"/>
                  </a:schemeClr>
                </a:solidFill>
              </a:rPr>
              <a:t>Bloom, Owen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8000"/>
                  </a:schemeClr>
                </a:solidFill>
              </a:rPr>
              <a:t> AND Covington  (2003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8000"/>
                  </a:schemeClr>
                </a:solidFill>
              </a:rPr>
              <a:t>, p.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8000"/>
                  </a:schemeClr>
                </a:solidFill>
              </a:rPr>
              <a:t>8)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65000"/>
                  <a:lumOff val="35000"/>
                  <a:alpha val="88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34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Legal framework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2073499"/>
            <a:ext cx="10615970" cy="3837723"/>
          </a:xfrm>
        </p:spPr>
        <p:txBody>
          <a:bodyPr/>
          <a:lstStyle/>
          <a:p>
            <a:r>
              <a:rPr lang="en-ZA" sz="2400" dirty="0" smtClean="0"/>
              <a:t>The Namibian Constitution</a:t>
            </a:r>
          </a:p>
          <a:p>
            <a:r>
              <a:rPr lang="en-ZA" sz="2400" dirty="0" smtClean="0"/>
              <a:t>Namibian Police Act (19 of 1990)</a:t>
            </a:r>
          </a:p>
          <a:p>
            <a:r>
              <a:rPr lang="en-ZA" sz="2400" dirty="0" smtClean="0"/>
              <a:t>Namibian Correctional Service Act (Act 9 of 2012).</a:t>
            </a:r>
          </a:p>
          <a:p>
            <a:r>
              <a:rPr lang="en-ZA" sz="2400" dirty="0" smtClean="0"/>
              <a:t>Namibian Correctional Service Regulation</a:t>
            </a:r>
          </a:p>
          <a:p>
            <a:r>
              <a:rPr lang="en-ZA" sz="2400" dirty="0"/>
              <a:t>Criminal Procedure Act, 1977 (Act 51 of 1977</a:t>
            </a:r>
            <a:r>
              <a:rPr lang="en-ZA" sz="2400" dirty="0" smtClean="0"/>
              <a:t>)</a:t>
            </a:r>
          </a:p>
          <a:p>
            <a:r>
              <a:rPr lang="en-ZA" sz="2400" dirty="0" smtClean="0"/>
              <a:t>Nelson Mandela`s Rules (UN Conventions &amp; Beijing rules</a:t>
            </a:r>
            <a:r>
              <a:rPr lang="en-ZA" dirty="0" smtClean="0"/>
              <a:t>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877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Implications in terms of effects in the CJS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2133600"/>
            <a:ext cx="10822032" cy="4614930"/>
          </a:xfrm>
        </p:spPr>
        <p:txBody>
          <a:bodyPr>
            <a:noAutofit/>
          </a:bodyPr>
          <a:lstStyle/>
          <a:p>
            <a:r>
              <a:rPr lang="en-ZA" sz="2400" dirty="0"/>
              <a:t> </a:t>
            </a:r>
            <a:r>
              <a:rPr lang="en-ZA" sz="2400" dirty="0" smtClean="0"/>
              <a:t>Implications </a:t>
            </a:r>
            <a:r>
              <a:rPr lang="en-ZA" sz="2400" dirty="0"/>
              <a:t>experienced in the past such as the mixing gender </a:t>
            </a:r>
            <a:r>
              <a:rPr lang="en-ZA" sz="2400" dirty="0" smtClean="0"/>
              <a:t>staffing;</a:t>
            </a:r>
          </a:p>
          <a:p>
            <a:r>
              <a:rPr lang="en-ZA" sz="2400" dirty="0"/>
              <a:t>S</a:t>
            </a:r>
            <a:r>
              <a:rPr lang="en-ZA" sz="2400" dirty="0" smtClean="0"/>
              <a:t>ecurity searches;</a:t>
            </a:r>
          </a:p>
          <a:p>
            <a:r>
              <a:rPr lang="en-ZA" sz="2400" dirty="0" smtClean="0"/>
              <a:t> Separation </a:t>
            </a:r>
            <a:r>
              <a:rPr lang="en-ZA" sz="2400" dirty="0"/>
              <a:t>in terms sexual abuse while in the </a:t>
            </a:r>
            <a:r>
              <a:rPr lang="en-ZA" sz="2400" dirty="0" smtClean="0"/>
              <a:t>system;</a:t>
            </a:r>
          </a:p>
          <a:p>
            <a:r>
              <a:rPr lang="en-ZA" sz="2400" dirty="0" smtClean="0"/>
              <a:t> Accommodations </a:t>
            </a:r>
            <a:r>
              <a:rPr lang="en-ZA" sz="2400" dirty="0"/>
              <a:t>in holding cells or </a:t>
            </a:r>
            <a:r>
              <a:rPr lang="en-ZA" sz="2400" dirty="0" smtClean="0"/>
              <a:t>prisons;</a:t>
            </a:r>
          </a:p>
          <a:p>
            <a:r>
              <a:rPr lang="en-ZA" sz="2400" dirty="0" smtClean="0"/>
              <a:t> Access </a:t>
            </a:r>
            <a:r>
              <a:rPr lang="en-ZA" sz="2400" dirty="0"/>
              <a:t>to education, training and </a:t>
            </a:r>
            <a:r>
              <a:rPr lang="en-ZA" sz="2400" dirty="0" smtClean="0"/>
              <a:t>work;</a:t>
            </a:r>
          </a:p>
          <a:p>
            <a:r>
              <a:rPr lang="en-ZA" sz="2400" dirty="0" smtClean="0"/>
              <a:t> Pregnancy</a:t>
            </a:r>
            <a:r>
              <a:rPr lang="en-ZA" sz="2400" dirty="0"/>
              <a:t>, childbearing and antenatal </a:t>
            </a:r>
            <a:r>
              <a:rPr lang="en-ZA" sz="2400" dirty="0" smtClean="0"/>
              <a:t>care;</a:t>
            </a:r>
          </a:p>
          <a:p>
            <a:r>
              <a:rPr lang="en-ZA" sz="2400" dirty="0" smtClean="0"/>
              <a:t> Health </a:t>
            </a:r>
            <a:r>
              <a:rPr lang="en-ZA" sz="2400" dirty="0"/>
              <a:t>care and </a:t>
            </a:r>
            <a:r>
              <a:rPr lang="en-ZA" sz="2400" dirty="0" smtClean="0"/>
              <a:t>hygiene </a:t>
            </a:r>
            <a:r>
              <a:rPr lang="en-ZA" sz="2400" dirty="0"/>
              <a:t>especially for women and involvement in non-governmental </a:t>
            </a:r>
            <a:r>
              <a:rPr lang="en-ZA" sz="2400" dirty="0" smtClean="0"/>
              <a:t>	organisations;</a:t>
            </a:r>
          </a:p>
          <a:p>
            <a:r>
              <a:rPr lang="en-ZA" sz="2400" dirty="0" smtClean="0"/>
              <a:t> And </a:t>
            </a:r>
            <a:r>
              <a:rPr lang="en-ZA" sz="2400" dirty="0"/>
              <a:t>preparation for </a:t>
            </a:r>
            <a:r>
              <a:rPr lang="en-ZA" sz="2400" dirty="0" smtClean="0"/>
              <a:t>release.</a:t>
            </a:r>
            <a:endParaRPr lang="en-Z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48518" y="6439437"/>
            <a:ext cx="6697014" cy="418563"/>
          </a:xfrm>
          <a:ln>
            <a:noFill/>
          </a:ln>
        </p:spPr>
        <p:txBody>
          <a:bodyPr/>
          <a:lstStyle/>
          <a:p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United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Nations  (2005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, pp.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150-155) ; UNDOC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 (2014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, pp. 48,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74) ; Covington  (2003</a:t>
            </a:r>
            <a:r>
              <a:rPr lang="en-ZA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, p. </a:t>
            </a:r>
            <a:r>
              <a:rPr lang="en-ZA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12).</a:t>
            </a:r>
            <a:endParaRPr lang="en-ZA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tx1">
                  <a:lumMod val="65000"/>
                  <a:lumOff val="35000"/>
                  <a:alpha val="89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6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69700"/>
            <a:ext cx="8911687" cy="1300767"/>
          </a:xfrm>
        </p:spPr>
        <p:txBody>
          <a:bodyPr>
            <a:normAutofit/>
          </a:bodyPr>
          <a:lstStyle/>
          <a:p>
            <a:r>
              <a:rPr lang="en-ZA" dirty="0" smtClean="0"/>
              <a:t>Issues emerged as a key of concern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2260241"/>
            <a:ext cx="11156882" cy="3691570"/>
          </a:xfrm>
        </p:spPr>
        <p:txBody>
          <a:bodyPr>
            <a:normAutofit/>
          </a:bodyPr>
          <a:lstStyle/>
          <a:p>
            <a:r>
              <a:rPr lang="en-ZA" sz="2400" dirty="0" smtClean="0"/>
              <a:t>Legal </a:t>
            </a:r>
            <a:r>
              <a:rPr lang="en-ZA" sz="2400" dirty="0"/>
              <a:t>Provisions for </a:t>
            </a:r>
            <a:r>
              <a:rPr lang="en-ZA" sz="2400" dirty="0" smtClean="0"/>
              <a:t>vulnerability – social order, women are un educated, forced to sex, and others; not aware of legitimate rights  and thumbs statement without conscious of the implications.</a:t>
            </a:r>
            <a:r>
              <a:rPr lang="en-ZA" sz="2400" dirty="0"/>
              <a:t>	</a:t>
            </a:r>
          </a:p>
          <a:p>
            <a:r>
              <a:rPr lang="en-ZA" sz="2400" dirty="0" smtClean="0"/>
              <a:t>History </a:t>
            </a:r>
            <a:r>
              <a:rPr lang="en-ZA" sz="2400" dirty="0"/>
              <a:t>of </a:t>
            </a:r>
            <a:r>
              <a:rPr lang="en-ZA" sz="2400" dirty="0" smtClean="0"/>
              <a:t>victimization- victim of  domestic violence or abuse; suffer from mental disabilities.</a:t>
            </a:r>
            <a:r>
              <a:rPr lang="en-ZA" sz="2400" dirty="0"/>
              <a:t>	</a:t>
            </a:r>
          </a:p>
          <a:p>
            <a:r>
              <a:rPr lang="en-ZA" sz="2400" dirty="0" smtClean="0"/>
              <a:t>Health-care </a:t>
            </a:r>
            <a:r>
              <a:rPr lang="en-ZA" sz="2400" dirty="0"/>
              <a:t>s</a:t>
            </a:r>
            <a:r>
              <a:rPr lang="en-ZA" sz="2400" dirty="0" smtClean="0"/>
              <a:t>ervices 'needs-discrimination </a:t>
            </a:r>
            <a:r>
              <a:rPr lang="en-ZA" sz="2400" dirty="0"/>
              <a:t>in accessing </a:t>
            </a:r>
            <a:r>
              <a:rPr lang="en-ZA" sz="2400" dirty="0" smtClean="0"/>
              <a:t>health-care due </a:t>
            </a:r>
            <a:r>
              <a:rPr lang="en-ZA" sz="2400" dirty="0"/>
              <a:t>gender </a:t>
            </a:r>
            <a:r>
              <a:rPr lang="en-ZA" sz="2400" dirty="0" smtClean="0"/>
              <a:t>or 	affordability; untreated condition leads to death and infections; accessibility to specialist care for women.</a:t>
            </a:r>
            <a:endParaRPr lang="en-ZA" sz="2400" dirty="0"/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4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UNDOC (2014</a:t>
            </a:r>
            <a:r>
              <a:rPr lang="en-ZA" dirty="0">
                <a:ln>
                  <a:solidFill>
                    <a:schemeClr val="tx1">
                      <a:lumMod val="65000"/>
                      <a:lumOff val="35000"/>
                      <a:alpha val="94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, </a:t>
            </a:r>
            <a:r>
              <a:rPr lang="en-ZA" dirty="0" smtClean="0">
                <a:ln>
                  <a:solidFill>
                    <a:schemeClr val="tx1">
                      <a:lumMod val="65000"/>
                      <a:lumOff val="35000"/>
                      <a:alpha val="94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rPr>
              <a:t>pp. 8, 14)</a:t>
            </a:r>
            <a:r>
              <a:rPr lang="en-ZA" dirty="0" smtClean="0"/>
              <a:t>21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19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5293"/>
          </a:xfrm>
        </p:spPr>
        <p:txBody>
          <a:bodyPr>
            <a:normAutofit/>
          </a:bodyPr>
          <a:lstStyle/>
          <a:p>
            <a:r>
              <a:rPr lang="en-ZA" dirty="0"/>
              <a:t>Issues emerged as a key of </a:t>
            </a:r>
            <a:r>
              <a:rPr lang="en-ZA" dirty="0" smtClean="0"/>
              <a:t>concern continues:..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804" y="1661375"/>
            <a:ext cx="11281334" cy="4159876"/>
          </a:xfrm>
        </p:spPr>
        <p:txBody>
          <a:bodyPr>
            <a:normAutofit/>
          </a:bodyPr>
          <a:lstStyle/>
          <a:p>
            <a:r>
              <a:rPr lang="en-ZA" sz="2400" dirty="0"/>
              <a:t>Policies and Regulations (Safety)- </a:t>
            </a:r>
            <a:r>
              <a:rPr lang="en-ZA" sz="2400" dirty="0" smtClean="0"/>
              <a:t>Subjected </a:t>
            </a:r>
            <a:r>
              <a:rPr lang="en-ZA" sz="2400" dirty="0"/>
              <a:t>to sexually and degrading treatment by </a:t>
            </a:r>
            <a:r>
              <a:rPr lang="en-ZA" sz="2400" dirty="0" smtClean="0"/>
              <a:t>law enforcement </a:t>
            </a:r>
            <a:r>
              <a:rPr lang="en-ZA" sz="2400" dirty="0"/>
              <a:t>agents. Usually rape and spying </a:t>
            </a:r>
            <a:r>
              <a:rPr lang="en-ZA" sz="2400" dirty="0" smtClean="0"/>
              <a:t>women </a:t>
            </a:r>
            <a:r>
              <a:rPr lang="en-ZA" sz="2400" dirty="0"/>
              <a:t>in </a:t>
            </a:r>
            <a:r>
              <a:rPr lang="en-ZA" sz="2400" dirty="0" smtClean="0"/>
              <a:t>showers </a:t>
            </a:r>
            <a:r>
              <a:rPr lang="en-ZA" sz="2400" dirty="0"/>
              <a:t>happen regular; transgender; </a:t>
            </a:r>
            <a:r>
              <a:rPr lang="en-ZA" sz="2400" dirty="0" smtClean="0"/>
              <a:t>re-traumatise </a:t>
            </a:r>
            <a:r>
              <a:rPr lang="en-ZA" sz="2400" dirty="0"/>
              <a:t>by </a:t>
            </a:r>
            <a:r>
              <a:rPr lang="en-ZA" sz="2400" dirty="0" smtClean="0"/>
              <a:t>male official </a:t>
            </a:r>
            <a:r>
              <a:rPr lang="en-ZA" sz="2400" dirty="0"/>
              <a:t>presence </a:t>
            </a:r>
            <a:r>
              <a:rPr lang="en-ZA" sz="2400" dirty="0" smtClean="0"/>
              <a:t>in </a:t>
            </a:r>
            <a:r>
              <a:rPr lang="en-ZA" sz="2400" dirty="0"/>
              <a:t>the units.</a:t>
            </a:r>
          </a:p>
          <a:p>
            <a:r>
              <a:rPr lang="en-ZA" sz="2400" dirty="0"/>
              <a:t>Family Contact as Mother- Wings and units; distance for families visits; and children </a:t>
            </a:r>
            <a:r>
              <a:rPr lang="en-ZA" sz="2400" dirty="0" smtClean="0"/>
              <a:t>become </a:t>
            </a:r>
            <a:r>
              <a:rPr lang="en-ZA" sz="2400" dirty="0"/>
              <a:t>a </a:t>
            </a:r>
            <a:r>
              <a:rPr lang="en-ZA" sz="2400" dirty="0" smtClean="0"/>
              <a:t>burden </a:t>
            </a:r>
            <a:r>
              <a:rPr lang="en-ZA" sz="2400" dirty="0"/>
              <a:t>to welfare system; relative and CJS as </a:t>
            </a:r>
            <a:r>
              <a:rPr lang="en-ZA" sz="2400" dirty="0" smtClean="0"/>
              <a:t>become delinquency</a:t>
            </a:r>
            <a:r>
              <a:rPr lang="en-ZA" sz="2400" dirty="0"/>
              <a:t>. 	</a:t>
            </a:r>
          </a:p>
          <a:p>
            <a:r>
              <a:rPr lang="en-ZA" sz="2400" dirty="0"/>
              <a:t>Gender-Responsive Programs/Treatment- </a:t>
            </a:r>
            <a:r>
              <a:rPr lang="en-ZA" sz="2400" dirty="0" smtClean="0"/>
              <a:t>Stigmatization</a:t>
            </a:r>
            <a:r>
              <a:rPr lang="en-ZA" sz="2400" dirty="0"/>
              <a:t>; unprepared for integration </a:t>
            </a:r>
            <a:r>
              <a:rPr lang="en-ZA" sz="2400" dirty="0" smtClean="0"/>
              <a:t>and rejection</a:t>
            </a:r>
            <a:r>
              <a:rPr lang="en-ZA" sz="2400" dirty="0"/>
              <a:t>; loss of parental rights.</a:t>
            </a:r>
          </a:p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021" y="5821251"/>
            <a:ext cx="6917210" cy="365125"/>
          </a:xfrm>
          <a:ln>
            <a:noFill/>
          </a:ln>
        </p:spPr>
        <p:txBody>
          <a:bodyPr/>
          <a:lstStyle/>
          <a:p>
            <a:r>
              <a:rPr lang="de-DE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UNDOC (2014</a:t>
            </a:r>
            <a:r>
              <a:rPr lang="de-DE" dirty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, pp. 8, 14, </a:t>
            </a:r>
            <a:r>
              <a:rPr lang="de-DE" dirty="0" smtClean="0">
                <a:ln>
                  <a:solidFill>
                    <a:schemeClr val="tx1">
                      <a:lumMod val="65000"/>
                      <a:lumOff val="35000"/>
                      <a:alpha val="90000"/>
                    </a:schemeClr>
                  </a:solidFill>
                </a:ln>
                <a:solidFill>
                  <a:schemeClr val="tx1">
                    <a:lumMod val="65000"/>
                    <a:lumOff val="35000"/>
                    <a:alpha val="89000"/>
                  </a:schemeClr>
                </a:solidFill>
              </a:rPr>
              <a:t>21)</a:t>
            </a:r>
            <a:endParaRPr lang="de-DE" dirty="0">
              <a:ln>
                <a:solidFill>
                  <a:schemeClr val="tx1">
                    <a:lumMod val="65000"/>
                    <a:lumOff val="35000"/>
                    <a:alpha val="90000"/>
                  </a:schemeClr>
                </a:solidFill>
              </a:ln>
              <a:solidFill>
                <a:schemeClr val="tx1">
                  <a:lumMod val="65000"/>
                  <a:lumOff val="35000"/>
                  <a:alpha val="89000"/>
                </a:schemeClr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71828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1038</TotalTime>
  <Words>891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Berlin Sans FB</vt:lpstr>
      <vt:lpstr>Calibri</vt:lpstr>
      <vt:lpstr>Times New Roman</vt:lpstr>
      <vt:lpstr>Wingdings 2</vt:lpstr>
      <vt:lpstr>Dividend</vt:lpstr>
      <vt:lpstr>  Theme:  Women in the Criminal Justice System</vt:lpstr>
      <vt:lpstr>Outline</vt:lpstr>
      <vt:lpstr>Introduction</vt:lpstr>
      <vt:lpstr>Historically background</vt:lpstr>
      <vt:lpstr>Profiles of women as offenders</vt:lpstr>
      <vt:lpstr>Legal framework</vt:lpstr>
      <vt:lpstr>Implications in terms of effects in the CJS</vt:lpstr>
      <vt:lpstr>Issues emerged as a key of concern </vt:lpstr>
      <vt:lpstr>Issues emerged as a key of concern continues:..</vt:lpstr>
      <vt:lpstr>Long-terms implications </vt:lpstr>
      <vt:lpstr>Operational impacts </vt:lpstr>
      <vt:lpstr>Strategic intents </vt:lpstr>
      <vt:lpstr>Conclusion</vt:lpstr>
      <vt:lpstr>References</vt:lpstr>
    </vt:vector>
  </TitlesOfParts>
  <Company>Office of the Prime Minister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Deterrence Theory as a Key Factor to Sentencing</dc:title>
  <dc:creator>Ngairo</dc:creator>
  <cp:lastModifiedBy>Ngairo</cp:lastModifiedBy>
  <cp:revision>73</cp:revision>
  <dcterms:created xsi:type="dcterms:W3CDTF">2019-04-02T03:50:11Z</dcterms:created>
  <dcterms:modified xsi:type="dcterms:W3CDTF">2020-01-06T11:44:06Z</dcterms:modified>
</cp:coreProperties>
</file>